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92" r:id="rId2"/>
    <p:sldId id="257" r:id="rId3"/>
    <p:sldId id="258" r:id="rId4"/>
    <p:sldId id="259" r:id="rId5"/>
    <p:sldId id="262" r:id="rId6"/>
    <p:sldId id="291" r:id="rId7"/>
    <p:sldId id="271" r:id="rId8"/>
    <p:sldId id="272" r:id="rId9"/>
    <p:sldId id="273" r:id="rId10"/>
    <p:sldId id="274" r:id="rId11"/>
    <p:sldId id="275" r:id="rId12"/>
    <p:sldId id="276" r:id="rId13"/>
    <p:sldId id="277" r:id="rId14"/>
    <p:sldId id="278" r:id="rId15"/>
    <p:sldId id="287" r:id="rId16"/>
    <p:sldId id="288" r:id="rId17"/>
    <p:sldId id="289" r:id="rId18"/>
    <p:sldId id="290" r:id="rId19"/>
    <p:sldId id="281" r:id="rId20"/>
    <p:sldId id="282" r:id="rId21"/>
    <p:sldId id="283" r:id="rId22"/>
    <p:sldId id="284" r:id="rId23"/>
    <p:sldId id="285" r:id="rId24"/>
    <p:sldId id="286" r:id="rId25"/>
    <p:sldId id="27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93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172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37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615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2373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1641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220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8457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2725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714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728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646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25-Jan-21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0558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25-Jan-21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723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25-Jan-21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493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25-Jan-21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509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5270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032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25-Jan-21</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87211027"/>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B6B0E-7AFC-495C-B00F-7AD533090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2"/>
            <a:ext cx="9144000" cy="6858000"/>
          </a:xfrm>
          <a:prstGeom prst="rect">
            <a:avLst/>
          </a:prstGeom>
          <a:ln>
            <a:solidFill>
              <a:srgbClr val="92D050"/>
            </a:solidFill>
          </a:ln>
        </p:spPr>
      </p:pic>
      <p:sp>
        <p:nvSpPr>
          <p:cNvPr id="4" name="TextBox 3">
            <a:extLst>
              <a:ext uri="{FF2B5EF4-FFF2-40B4-BE49-F238E27FC236}">
                <a16:creationId xmlns:a16="http://schemas.microsoft.com/office/drawing/2014/main" id="{A670A877-C15F-45C2-AEE8-3342DBD7AD98}"/>
              </a:ext>
            </a:extLst>
          </p:cNvPr>
          <p:cNvSpPr txBox="1"/>
          <p:nvPr/>
        </p:nvSpPr>
        <p:spPr>
          <a:xfrm>
            <a:off x="0" y="1950422"/>
            <a:ext cx="3598605" cy="861774"/>
          </a:xfrm>
          <a:prstGeom prst="rect">
            <a:avLst/>
          </a:prstGeom>
          <a:noFill/>
        </p:spPr>
        <p:txBody>
          <a:bodyPr wrap="square" rtlCol="0">
            <a:spAutoFit/>
          </a:bodyPr>
          <a:lstStyle/>
          <a:p>
            <a:r>
              <a:rPr lang="en-IN" sz="5000" dirty="0">
                <a:solidFill>
                  <a:schemeClr val="bg1"/>
                </a:solidFill>
                <a:latin typeface="Consolas" panose="020B0609020204030204" pitchFamily="49" charset="0"/>
              </a:rPr>
              <a:t>Automatic</a:t>
            </a:r>
          </a:p>
        </p:txBody>
      </p:sp>
      <p:sp>
        <p:nvSpPr>
          <p:cNvPr id="5" name="TextBox 4">
            <a:extLst>
              <a:ext uri="{FF2B5EF4-FFF2-40B4-BE49-F238E27FC236}">
                <a16:creationId xmlns:a16="http://schemas.microsoft.com/office/drawing/2014/main" id="{E349EBC3-698C-43F6-8EBF-BA501D6EB930}"/>
              </a:ext>
            </a:extLst>
          </p:cNvPr>
          <p:cNvSpPr txBox="1"/>
          <p:nvPr/>
        </p:nvSpPr>
        <p:spPr>
          <a:xfrm>
            <a:off x="6037006" y="1981199"/>
            <a:ext cx="2971800" cy="861774"/>
          </a:xfrm>
          <a:prstGeom prst="rect">
            <a:avLst/>
          </a:prstGeom>
          <a:noFill/>
        </p:spPr>
        <p:txBody>
          <a:bodyPr wrap="square" rtlCol="0">
            <a:spAutoFit/>
          </a:bodyPr>
          <a:lstStyle/>
          <a:p>
            <a:r>
              <a:rPr lang="en-IN" sz="4800" dirty="0">
                <a:solidFill>
                  <a:srgbClr val="29393F"/>
                </a:solidFill>
              </a:rPr>
              <a:t>  </a:t>
            </a:r>
            <a:r>
              <a:rPr lang="en-IN" sz="5000" dirty="0">
                <a:solidFill>
                  <a:srgbClr val="29393F"/>
                </a:solidFill>
                <a:latin typeface="Consolas" panose="020B0609020204030204" pitchFamily="49" charset="0"/>
              </a:rPr>
              <a:t>Image</a:t>
            </a:r>
          </a:p>
        </p:txBody>
      </p:sp>
    </p:spTree>
    <p:extLst>
      <p:ext uri="{BB962C8B-B14F-4D97-AF65-F5344CB8AC3E}">
        <p14:creationId xmlns:p14="http://schemas.microsoft.com/office/powerpoint/2010/main" val="104652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sp>
        <p:nvSpPr>
          <p:cNvPr id="3" name="Content Placeholder 2"/>
          <p:cNvSpPr>
            <a:spLocks noGrp="1"/>
          </p:cNvSpPr>
          <p:nvPr>
            <p:ph idx="1"/>
          </p:nvPr>
        </p:nvSpPr>
        <p:spPr>
          <a:xfrm>
            <a:off x="609599" y="1524000"/>
            <a:ext cx="6347714" cy="4517363"/>
          </a:xfrm>
        </p:spPr>
        <p:txBody>
          <a:bodyPr/>
          <a:lstStyle/>
          <a:p>
            <a:r>
              <a:rPr lang="en-US" dirty="0"/>
              <a:t>4) Reduce the size of the image by removing the seams</a:t>
            </a:r>
          </a:p>
        </p:txBody>
      </p:sp>
      <p:pic>
        <p:nvPicPr>
          <p:cNvPr id="4" name="Picture 3" descr="https://www.pantechsolutions.net/media/wysiwyg/seam-carving-code.jpg"/>
          <p:cNvPicPr/>
          <p:nvPr/>
        </p:nvPicPr>
        <p:blipFill>
          <a:blip r:embed="rId2" cstate="print"/>
          <a:srcRect/>
          <a:stretch>
            <a:fillRect/>
          </a:stretch>
        </p:blipFill>
        <p:spPr bwMode="auto">
          <a:xfrm>
            <a:off x="1066800" y="2057400"/>
            <a:ext cx="5486400" cy="3429000"/>
          </a:xfrm>
          <a:prstGeom prst="rect">
            <a:avLst/>
          </a:prstGeom>
          <a:noFill/>
          <a:ln w="9525">
            <a:noFill/>
            <a:miter lim="800000"/>
            <a:headEnd/>
            <a:tailEnd/>
          </a:ln>
        </p:spPr>
      </p:pic>
      <p:sp>
        <p:nvSpPr>
          <p:cNvPr id="5" name="Rectangle 4"/>
          <p:cNvSpPr/>
          <p:nvPr/>
        </p:nvSpPr>
        <p:spPr>
          <a:xfrm>
            <a:off x="1447800" y="5562600"/>
            <a:ext cx="4124078" cy="369332"/>
          </a:xfrm>
          <a:prstGeom prst="rect">
            <a:avLst/>
          </a:prstGeom>
        </p:spPr>
        <p:txBody>
          <a:bodyPr wrap="none">
            <a:spAutoFit/>
          </a:bodyPr>
          <a:lstStyle/>
          <a:p>
            <a:r>
              <a:rPr lang="en-IN" b="1" dirty="0"/>
              <a:t>Resized Image after removing seams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pic>
        <p:nvPicPr>
          <p:cNvPr id="5" name="Content Placeholder 4" descr="https://www.pantechsolutions.net/media/wysiwyg/seam-carving-gui.jpg"/>
          <p:cNvPicPr>
            <a:picLocks noGrp="1"/>
          </p:cNvPicPr>
          <p:nvPr>
            <p:ph idx="1"/>
          </p:nvPr>
        </p:nvPicPr>
        <p:blipFill>
          <a:blip r:embed="rId2" cstate="print"/>
          <a:srcRect/>
          <a:stretch>
            <a:fillRect/>
          </a:stretch>
        </p:blipFill>
        <p:spPr bwMode="auto">
          <a:xfrm>
            <a:off x="925955" y="1494503"/>
            <a:ext cx="5715000" cy="3657600"/>
          </a:xfrm>
          <a:prstGeom prst="rect">
            <a:avLst/>
          </a:prstGeom>
          <a:noFill/>
          <a:ln w="9525">
            <a:noFill/>
            <a:miter lim="800000"/>
            <a:headEnd/>
            <a:tailEnd/>
          </a:ln>
        </p:spPr>
      </p:pic>
      <p:sp>
        <p:nvSpPr>
          <p:cNvPr id="7" name="Rectangle 6"/>
          <p:cNvSpPr/>
          <p:nvPr/>
        </p:nvSpPr>
        <p:spPr>
          <a:xfrm>
            <a:off x="1143000" y="5363497"/>
            <a:ext cx="5029200" cy="369332"/>
          </a:xfrm>
          <a:prstGeom prst="rect">
            <a:avLst/>
          </a:prstGeom>
        </p:spPr>
        <p:txBody>
          <a:bodyPr wrap="square">
            <a:spAutoFit/>
          </a:bodyPr>
          <a:lstStyle/>
          <a:p>
            <a:r>
              <a:rPr lang="en-IN" b="1" dirty="0"/>
              <a:t>Recalculated energy function of the image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pic>
        <p:nvPicPr>
          <p:cNvPr id="4" name="Content Placeholder 3" descr="https://www.pantechsolutions.net/media/wysiwyg/seam-carving-algorithm.jpg"/>
          <p:cNvPicPr>
            <a:picLocks noGrp="1"/>
          </p:cNvPicPr>
          <p:nvPr>
            <p:ph idx="1"/>
          </p:nvPr>
        </p:nvPicPr>
        <p:blipFill>
          <a:blip r:embed="rId2" cstate="print"/>
          <a:srcRect/>
          <a:stretch>
            <a:fillRect/>
          </a:stretch>
        </p:blipFill>
        <p:spPr bwMode="auto">
          <a:xfrm>
            <a:off x="762000" y="1383268"/>
            <a:ext cx="6195312" cy="3722132"/>
          </a:xfrm>
          <a:prstGeom prst="rect">
            <a:avLst/>
          </a:prstGeom>
          <a:noFill/>
          <a:ln w="9525">
            <a:noFill/>
            <a:miter lim="800000"/>
            <a:headEnd/>
            <a:tailEnd/>
          </a:ln>
        </p:spPr>
      </p:pic>
      <p:sp>
        <p:nvSpPr>
          <p:cNvPr id="5" name="Rectangle 4"/>
          <p:cNvSpPr/>
          <p:nvPr/>
        </p:nvSpPr>
        <p:spPr>
          <a:xfrm>
            <a:off x="1600200" y="5290066"/>
            <a:ext cx="6881112" cy="369332"/>
          </a:xfrm>
          <a:prstGeom prst="rect">
            <a:avLst/>
          </a:prstGeom>
        </p:spPr>
        <p:txBody>
          <a:bodyPr wrap="square">
            <a:spAutoFit/>
          </a:bodyPr>
          <a:lstStyle/>
          <a:p>
            <a:r>
              <a:rPr lang="en-IN" b="1" dirty="0"/>
              <a:t>GUI in MATLAB for seam carving</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alpha val="26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calculation</a:t>
            </a:r>
          </a:p>
        </p:txBody>
      </p:sp>
      <p:sp>
        <p:nvSpPr>
          <p:cNvPr id="3" name="Content Placeholder 2"/>
          <p:cNvSpPr>
            <a:spLocks noGrp="1"/>
          </p:cNvSpPr>
          <p:nvPr>
            <p:ph idx="1"/>
          </p:nvPr>
        </p:nvSpPr>
        <p:spPr/>
        <p:txBody>
          <a:bodyPr/>
          <a:lstStyle/>
          <a:p>
            <a:r>
              <a:rPr lang="en-IN" dirty="0"/>
              <a:t>The first step is to calculate the energy of a pixel, which is a measure of its importance—the higher the energy, the less likely that the pixel will be included as part of a seam .</a:t>
            </a:r>
          </a:p>
          <a:p>
            <a:pPr fontAlgn="base"/>
            <a:r>
              <a:rPr lang="en-IN" dirty="0"/>
              <a:t>Thus, we need to introduce an energy function that would map a pixel into energy value. For instance, we can use gradient of the pixel:</a:t>
            </a:r>
            <a:endParaRPr lang="en-US" dirty="0"/>
          </a:p>
        </p:txBody>
      </p:sp>
      <p:pic>
        <p:nvPicPr>
          <p:cNvPr id="6" name="Picture 5" descr="A picture containing object&#10;&#10;Description generated with high confidence">
            <a:extLst>
              <a:ext uri="{FF2B5EF4-FFF2-40B4-BE49-F238E27FC236}">
                <a16:creationId xmlns:a16="http://schemas.microsoft.com/office/drawing/2014/main" id="{F70E7B80-C6C2-4179-A9E3-FA4DEFED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572000"/>
            <a:ext cx="2895600" cy="14693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15201" cy="1320800"/>
          </a:xfrm>
        </p:spPr>
        <p:txBody>
          <a:bodyPr>
            <a:normAutofit fontScale="90000"/>
          </a:bodyPr>
          <a:lstStyle/>
          <a:p>
            <a:r>
              <a:rPr lang="en-IN" b="1" dirty="0"/>
              <a:t>Software &amp; Hardware Requirements</a:t>
            </a:r>
            <a:br>
              <a:rPr lang="en-US" dirty="0"/>
            </a:br>
            <a:endParaRPr lang="en-US" dirty="0"/>
          </a:p>
        </p:txBody>
      </p:sp>
      <p:sp>
        <p:nvSpPr>
          <p:cNvPr id="3" name="Content Placeholder 2"/>
          <p:cNvSpPr>
            <a:spLocks noGrp="1"/>
          </p:cNvSpPr>
          <p:nvPr>
            <p:ph idx="1"/>
          </p:nvPr>
        </p:nvSpPr>
        <p:spPr>
          <a:xfrm>
            <a:off x="457200" y="2057400"/>
            <a:ext cx="6347714" cy="4572000"/>
          </a:xfrm>
        </p:spPr>
        <p:txBody>
          <a:bodyPr>
            <a:normAutofit fontScale="92500" lnSpcReduction="10000"/>
          </a:bodyPr>
          <a:lstStyle/>
          <a:p>
            <a:r>
              <a:rPr lang="en-IN" b="1" u="sng" dirty="0"/>
              <a:t>Software Requirements:</a:t>
            </a:r>
          </a:p>
          <a:p>
            <a:endParaRPr lang="en-IN" b="1" u="sng" dirty="0"/>
          </a:p>
          <a:p>
            <a:endParaRPr lang="en-IN" b="1" u="sng" dirty="0"/>
          </a:p>
          <a:p>
            <a:endParaRPr lang="en-IN" b="1" u="sng" dirty="0"/>
          </a:p>
          <a:p>
            <a:pPr marL="0" indent="0">
              <a:buNone/>
            </a:pPr>
            <a:endParaRPr lang="en-IN" b="1" u="sng" dirty="0"/>
          </a:p>
          <a:p>
            <a:r>
              <a:rPr lang="en-IN" b="1" u="sng" dirty="0"/>
              <a:t>Hardware Requirements:</a:t>
            </a:r>
          </a:p>
          <a:p>
            <a:pPr marL="400050" lvl="1" indent="0" defTabSz="914400" fontAlgn="base">
              <a:spcBef>
                <a:spcPct val="0"/>
              </a:spcBef>
              <a:spcAft>
                <a:spcPct val="0"/>
              </a:spcAft>
              <a:buClrTx/>
              <a:buSzTx/>
              <a:buNone/>
            </a:pPr>
            <a:endParaRPr lang="en-US" dirty="0">
              <a:solidFill>
                <a:schemeClr val="tx1"/>
              </a:solidFill>
              <a:ea typeface="Calibri" pitchFamily="34" charset="0"/>
              <a:cs typeface="NimbusRomNo9L-Regu"/>
            </a:endParaRPr>
          </a:p>
          <a:p>
            <a:pPr marL="0" lvl="0" indent="0" defTabSz="914400" fontAlgn="base">
              <a:spcBef>
                <a:spcPct val="0"/>
              </a:spcBef>
              <a:spcAft>
                <a:spcPct val="0"/>
              </a:spcAft>
              <a:buClrTx/>
              <a:buSzTx/>
              <a:buNone/>
            </a:pPr>
            <a:r>
              <a:rPr lang="en-US" dirty="0">
                <a:solidFill>
                  <a:schemeClr val="tx1"/>
                </a:solidFill>
                <a:ea typeface="Calibri" pitchFamily="34" charset="0"/>
                <a:cs typeface="NimbusRomNo9L-Regu"/>
              </a:rPr>
              <a:t>         Processor: Intel Core™ i3-3217U CPU @ 1.80GHz</a:t>
            </a:r>
            <a:endParaRPr lang="en-US" dirty="0">
              <a:solidFill>
                <a:schemeClr val="tx1"/>
              </a:solidFill>
              <a:cs typeface="Arial" pitchFamily="34" charset="0"/>
            </a:endParaRPr>
          </a:p>
          <a:p>
            <a:pPr marL="0" lvl="0" indent="0" defTabSz="914400" eaLnBrk="0" fontAlgn="base" hangingPunct="0">
              <a:spcBef>
                <a:spcPct val="0"/>
              </a:spcBef>
              <a:spcAft>
                <a:spcPct val="0"/>
              </a:spcAft>
              <a:buClrTx/>
              <a:buSzTx/>
              <a:buNone/>
            </a:pPr>
            <a:endParaRPr lang="en-US" dirty="0">
              <a:solidFill>
                <a:schemeClr val="tx1"/>
              </a:solidFill>
              <a:ea typeface="Calibri" pitchFamily="34" charset="0"/>
              <a:cs typeface="NimbusRomNo9L-Regu"/>
            </a:endParaRPr>
          </a:p>
          <a:p>
            <a:pPr marL="0" lvl="0" indent="0" defTabSz="914400" eaLnBrk="0" fontAlgn="base" hangingPunct="0">
              <a:spcBef>
                <a:spcPct val="0"/>
              </a:spcBef>
              <a:spcAft>
                <a:spcPct val="0"/>
              </a:spcAft>
              <a:buClrTx/>
              <a:buSzTx/>
              <a:buNone/>
            </a:pPr>
            <a:r>
              <a:rPr lang="en-US" dirty="0">
                <a:solidFill>
                  <a:schemeClr val="tx1"/>
                </a:solidFill>
                <a:ea typeface="Calibri" pitchFamily="34" charset="0"/>
                <a:cs typeface="NimbusRomNo9L-Regu"/>
              </a:rPr>
              <a:t>         Installed Memory (RAM): 4.00 GB</a:t>
            </a:r>
            <a:endParaRPr lang="en-US" dirty="0">
              <a:solidFill>
                <a:schemeClr val="tx1"/>
              </a:solidFill>
              <a:cs typeface="Arial" pitchFamily="34" charset="0"/>
            </a:endParaRPr>
          </a:p>
          <a:p>
            <a:pPr marL="0" lvl="0" indent="0" defTabSz="914400" eaLnBrk="0" fontAlgn="base" hangingPunct="0">
              <a:spcBef>
                <a:spcPct val="0"/>
              </a:spcBef>
              <a:spcAft>
                <a:spcPct val="0"/>
              </a:spcAft>
              <a:buClrTx/>
              <a:buSzTx/>
              <a:buNone/>
            </a:pPr>
            <a:endParaRPr lang="en-US" dirty="0">
              <a:solidFill>
                <a:schemeClr val="tx1"/>
              </a:solidFill>
              <a:ea typeface="Calibri" pitchFamily="34" charset="0"/>
              <a:cs typeface="NimbusRomNo9L-Regu"/>
            </a:endParaRPr>
          </a:p>
          <a:p>
            <a:pPr marL="0" lvl="0" indent="0" defTabSz="914400" eaLnBrk="0" fontAlgn="base" hangingPunct="0">
              <a:spcBef>
                <a:spcPct val="0"/>
              </a:spcBef>
              <a:spcAft>
                <a:spcPct val="0"/>
              </a:spcAft>
              <a:buClrTx/>
              <a:buSzTx/>
              <a:buNone/>
            </a:pPr>
            <a:r>
              <a:rPr lang="en-US" dirty="0">
                <a:solidFill>
                  <a:schemeClr val="tx1"/>
                </a:solidFill>
                <a:ea typeface="Calibri" pitchFamily="34" charset="0"/>
                <a:cs typeface="NimbusRomNo9L-Regu"/>
              </a:rPr>
              <a:t>         System: 64-bit OS</a:t>
            </a:r>
            <a:endParaRPr lang="en-US" dirty="0">
              <a:solidFill>
                <a:schemeClr val="tx1"/>
              </a:solidFill>
              <a:cs typeface="Arial" pitchFamily="34" charset="0"/>
            </a:endParaRPr>
          </a:p>
          <a:p>
            <a:pPr lvl="1"/>
            <a:endParaRPr lang="en-US" u="sng" dirty="0"/>
          </a:p>
          <a:p>
            <a:endParaRPr lang="en-IN" b="1" u="sng" dirty="0"/>
          </a:p>
          <a:p>
            <a:pPr>
              <a:buNone/>
            </a:pPr>
            <a:r>
              <a:rPr lang="en-IN" dirty="0"/>
              <a:t>     </a:t>
            </a:r>
            <a:endParaRPr lang="en-US" dirty="0"/>
          </a:p>
        </p:txBody>
      </p:sp>
      <p:pic>
        <p:nvPicPr>
          <p:cNvPr id="5" name="Picture 4">
            <a:extLst>
              <a:ext uri="{FF2B5EF4-FFF2-40B4-BE49-F238E27FC236}">
                <a16:creationId xmlns:a16="http://schemas.microsoft.com/office/drawing/2014/main" id="{F1F39C60-EF6C-47B1-878A-EE50B54908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600200"/>
            <a:ext cx="3810000" cy="2037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Implementing System</a:t>
            </a:r>
          </a:p>
        </p:txBody>
      </p:sp>
      <p:sp>
        <p:nvSpPr>
          <p:cNvPr id="3" name="Content Placeholder 2"/>
          <p:cNvSpPr>
            <a:spLocks noGrp="1"/>
          </p:cNvSpPr>
          <p:nvPr>
            <p:ph idx="1"/>
          </p:nvPr>
        </p:nvSpPr>
        <p:spPr>
          <a:xfrm>
            <a:off x="609600" y="1600200"/>
            <a:ext cx="6347714" cy="4038600"/>
          </a:xfrm>
        </p:spPr>
        <p:txBody>
          <a:bodyPr>
            <a:normAutofit lnSpcReduction="10000"/>
          </a:bodyPr>
          <a:lstStyle/>
          <a:p>
            <a:r>
              <a:rPr lang="en-US" dirty="0"/>
              <a:t>We implemented the seam carving algorithm in MATLAB. </a:t>
            </a:r>
          </a:p>
          <a:p>
            <a:r>
              <a:rPr lang="en-US" dirty="0"/>
              <a:t>Then to make the .EXE file we used the deploy tool command.</a:t>
            </a:r>
          </a:p>
          <a:p>
            <a:r>
              <a:rPr lang="en-US" dirty="0"/>
              <a:t>Once we use that command a window pops up as shown in the screenshots taken, there we select the very  first option i.e. the standalone program . </a:t>
            </a:r>
          </a:p>
          <a:p>
            <a:r>
              <a:rPr lang="en-US" dirty="0"/>
              <a:t>After that again a new window pops up where we add all the codes (.m files) into the portion where we add all the files required to run the application. </a:t>
            </a:r>
          </a:p>
          <a:p>
            <a:r>
              <a:rPr lang="en-US" dirty="0"/>
              <a:t>And then add the main .m file that will run as the user interface at the top and click on make package ,MATLAB then creates a folder with all the required things and the .EXE file.</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p>
            <a:r>
              <a:rPr lang="en-US" b="1"/>
              <a:t>Implementing System</a:t>
            </a:r>
            <a:endParaRPr lang="en-US" dirty="0"/>
          </a:p>
        </p:txBody>
      </p:sp>
      <p:pic>
        <p:nvPicPr>
          <p:cNvPr id="4" name="Content Placeholder 3" descr="Screenshot (74).png"/>
          <p:cNvPicPr>
            <a:picLocks noGrp="1" noChangeAspect="1"/>
          </p:cNvPicPr>
          <p:nvPr>
            <p:ph idx="1"/>
          </p:nvPr>
        </p:nvPicPr>
        <p:blipFill>
          <a:blip r:embed="rId2"/>
          <a:stretch>
            <a:fillRect/>
          </a:stretch>
        </p:blipFill>
        <p:spPr>
          <a:xfrm>
            <a:off x="609600" y="1600200"/>
            <a:ext cx="6705600" cy="4285726"/>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Implementing System</a:t>
            </a:r>
            <a:endParaRPr lang="en-US" dirty="0"/>
          </a:p>
        </p:txBody>
      </p:sp>
      <p:pic>
        <p:nvPicPr>
          <p:cNvPr id="4" name="Content Placeholder 3" descr="Screenshot (75).png"/>
          <p:cNvPicPr>
            <a:picLocks noGrp="1" noChangeAspect="1"/>
          </p:cNvPicPr>
          <p:nvPr>
            <p:ph idx="1"/>
          </p:nvPr>
        </p:nvPicPr>
        <p:blipFill>
          <a:blip r:embed="rId2"/>
          <a:stretch>
            <a:fillRect/>
          </a:stretch>
        </p:blipFill>
        <p:spPr>
          <a:xfrm>
            <a:off x="609600" y="1600200"/>
            <a:ext cx="6705600" cy="4361926"/>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Implementing System</a:t>
            </a:r>
            <a:endParaRPr lang="en-US" dirty="0"/>
          </a:p>
        </p:txBody>
      </p:sp>
      <p:pic>
        <p:nvPicPr>
          <p:cNvPr id="4" name="Content Placeholder 3" descr="Screenshot (76).png"/>
          <p:cNvPicPr>
            <a:picLocks noGrp="1" noChangeAspect="1"/>
          </p:cNvPicPr>
          <p:nvPr>
            <p:ph idx="1"/>
          </p:nvPr>
        </p:nvPicPr>
        <p:blipFill>
          <a:blip r:embed="rId2"/>
          <a:stretch>
            <a:fillRect/>
          </a:stretch>
        </p:blipFill>
        <p:spPr>
          <a:xfrm>
            <a:off x="533400" y="1600200"/>
            <a:ext cx="6705600" cy="43434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p>
        </p:txBody>
      </p:sp>
      <p:sp>
        <p:nvSpPr>
          <p:cNvPr id="3" name="Content Placeholder 2"/>
          <p:cNvSpPr>
            <a:spLocks noGrp="1"/>
          </p:cNvSpPr>
          <p:nvPr>
            <p:ph idx="1"/>
          </p:nvPr>
        </p:nvSpPr>
        <p:spPr>
          <a:xfrm>
            <a:off x="609600" y="1371600"/>
            <a:ext cx="6347714" cy="3880773"/>
          </a:xfrm>
        </p:spPr>
        <p:txBody>
          <a:bodyPr/>
          <a:lstStyle/>
          <a:p>
            <a:r>
              <a:rPr lang="en-IN" dirty="0"/>
              <a:t>Running of .exe file</a:t>
            </a:r>
            <a:r>
              <a:rPr lang="en-IN" dirty="0">
                <a:sym typeface="Wingdings"/>
              </a:rPr>
              <a:t></a:t>
            </a:r>
            <a:endParaRPr lang="en-US" dirty="0"/>
          </a:p>
          <a:p>
            <a:pPr>
              <a:buNone/>
            </a:pPr>
            <a:r>
              <a:rPr lang="en-IN" dirty="0"/>
              <a:t>     1&gt;</a:t>
            </a:r>
            <a:r>
              <a:rPr lang="en-IN" b="1" u="sng" dirty="0"/>
              <a:t>Running .exe file</a:t>
            </a:r>
            <a:endParaRPr lang="en-US" dirty="0"/>
          </a:p>
          <a:p>
            <a:endParaRPr lang="en-US" dirty="0"/>
          </a:p>
        </p:txBody>
      </p:sp>
      <p:pic>
        <p:nvPicPr>
          <p:cNvPr id="4" name="Picture 3" descr="Screenshot (6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362200"/>
            <a:ext cx="5105400" cy="33010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08000" y="609599"/>
            <a:ext cx="2882531" cy="5545667"/>
          </a:xfrm>
        </p:spPr>
        <p:txBody>
          <a:bodyPr anchor="ctr">
            <a:normAutofit/>
          </a:bodyPr>
          <a:lstStyle/>
          <a:p>
            <a:r>
              <a:rPr lang="en-IN" dirty="0">
                <a:solidFill>
                  <a:schemeClr val="tx1">
                    <a:lumMod val="85000"/>
                    <a:lumOff val="15000"/>
                  </a:schemeClr>
                </a:solidFill>
              </a:rPr>
              <a:t>CONTENTS:</a:t>
            </a:r>
          </a:p>
        </p:txBody>
      </p:sp>
      <p:sp>
        <p:nvSpPr>
          <p:cNvPr id="3" name="Content Placeholder 2"/>
          <p:cNvSpPr>
            <a:spLocks noGrp="1"/>
          </p:cNvSpPr>
          <p:nvPr>
            <p:ph idx="1"/>
          </p:nvPr>
        </p:nvSpPr>
        <p:spPr>
          <a:xfrm>
            <a:off x="4587063" y="609600"/>
            <a:ext cx="4133472" cy="5545667"/>
          </a:xfrm>
        </p:spPr>
        <p:txBody>
          <a:bodyPr anchor="ctr">
            <a:normAutofit/>
          </a:bodyPr>
          <a:lstStyle/>
          <a:p>
            <a:pPr>
              <a:buClr>
                <a:schemeClr val="tx1"/>
              </a:buClr>
              <a:buFont typeface="Wingdings" panose="05000000000000000000" pitchFamily="2" charset="2"/>
              <a:buChar char="Ø"/>
            </a:pPr>
            <a:r>
              <a:rPr lang="en-US" altLang="zh-TW" b="1" dirty="0">
                <a:solidFill>
                  <a:srgbClr val="FFFFFF"/>
                </a:solidFill>
              </a:rPr>
              <a:t> Introduction</a:t>
            </a:r>
            <a:endParaRPr lang="en-US" altLang="zh-TW" dirty="0">
              <a:solidFill>
                <a:srgbClr val="FFFFFF"/>
              </a:solidFill>
            </a:endParaRPr>
          </a:p>
          <a:p>
            <a:pPr>
              <a:buClr>
                <a:schemeClr val="tx1"/>
              </a:buClr>
              <a:buFont typeface="Wingdings" panose="05000000000000000000" pitchFamily="2" charset="2"/>
              <a:buChar char="Ø"/>
            </a:pPr>
            <a:r>
              <a:rPr lang="en-US" altLang="zh-TW" b="1" dirty="0">
                <a:solidFill>
                  <a:srgbClr val="FFFFFF"/>
                </a:solidFill>
              </a:rPr>
              <a:t> Purpose of Study</a:t>
            </a:r>
            <a:endParaRPr lang="en-US" altLang="zh-TW" dirty="0">
              <a:solidFill>
                <a:srgbClr val="FFFFFF"/>
              </a:solidFill>
            </a:endParaRPr>
          </a:p>
          <a:p>
            <a:pPr>
              <a:buClr>
                <a:schemeClr val="tx1"/>
              </a:buClr>
              <a:buFont typeface="Wingdings" panose="05000000000000000000" pitchFamily="2" charset="2"/>
              <a:buChar char="Ø"/>
            </a:pPr>
            <a:r>
              <a:rPr lang="en-US" altLang="zh-TW" b="1" dirty="0">
                <a:solidFill>
                  <a:srgbClr val="FFFFFF"/>
                </a:solidFill>
              </a:rPr>
              <a:t> Retargeting Process</a:t>
            </a:r>
          </a:p>
          <a:p>
            <a:pPr>
              <a:buClr>
                <a:schemeClr val="tx1"/>
              </a:buClr>
              <a:buFont typeface="Wingdings" panose="05000000000000000000" pitchFamily="2" charset="2"/>
              <a:buChar char="Ø"/>
            </a:pPr>
            <a:r>
              <a:rPr lang="en-US" altLang="zh-TW" b="1" dirty="0">
                <a:solidFill>
                  <a:srgbClr val="FFFFFF"/>
                </a:solidFill>
              </a:rPr>
              <a:t> What is a Seam?</a:t>
            </a:r>
          </a:p>
          <a:p>
            <a:pPr>
              <a:buClr>
                <a:schemeClr val="tx1"/>
              </a:buClr>
              <a:buFont typeface="Wingdings" panose="05000000000000000000" pitchFamily="2" charset="2"/>
              <a:buChar char="Ø"/>
            </a:pPr>
            <a:r>
              <a:rPr lang="en-US" altLang="zh-TW" b="1" dirty="0">
                <a:solidFill>
                  <a:srgbClr val="FFFFFF"/>
                </a:solidFill>
              </a:rPr>
              <a:t> Seam Carving – How it works</a:t>
            </a:r>
            <a:endParaRPr lang="en-US" altLang="zh-TW" dirty="0">
              <a:solidFill>
                <a:srgbClr val="FFFFFF"/>
              </a:solidFill>
            </a:endParaRPr>
          </a:p>
          <a:p>
            <a:pPr>
              <a:buClr>
                <a:schemeClr val="tx1"/>
              </a:buClr>
              <a:buFont typeface="Wingdings" panose="05000000000000000000" pitchFamily="2" charset="2"/>
              <a:buChar char="Ø"/>
            </a:pPr>
            <a:r>
              <a:rPr lang="en-US" altLang="zh-TW" b="1" dirty="0">
                <a:solidFill>
                  <a:srgbClr val="FFFFFF"/>
                </a:solidFill>
              </a:rPr>
              <a:t> Energy calculation</a:t>
            </a:r>
          </a:p>
          <a:p>
            <a:pPr>
              <a:buClr>
                <a:schemeClr val="tx1"/>
              </a:buClr>
              <a:buFont typeface="Wingdings" panose="05000000000000000000" pitchFamily="2" charset="2"/>
              <a:buChar char="Ø"/>
            </a:pPr>
            <a:r>
              <a:rPr lang="en-US" altLang="zh-TW" b="1" dirty="0">
                <a:solidFill>
                  <a:srgbClr val="FFFFFF"/>
                </a:solidFill>
              </a:rPr>
              <a:t> Software &amp; Hardware Requirements</a:t>
            </a:r>
          </a:p>
          <a:p>
            <a:pPr>
              <a:buClr>
                <a:schemeClr val="tx1"/>
              </a:buClr>
              <a:buFont typeface="Wingdings" panose="05000000000000000000" pitchFamily="2" charset="2"/>
              <a:buChar char="Ø"/>
            </a:pPr>
            <a:r>
              <a:rPr lang="en-US" altLang="zh-TW" b="1" dirty="0">
                <a:solidFill>
                  <a:srgbClr val="FFFFFF"/>
                </a:solidFill>
              </a:rPr>
              <a:t> Implementing System</a:t>
            </a:r>
          </a:p>
          <a:p>
            <a:pPr>
              <a:buClr>
                <a:schemeClr val="tx1"/>
              </a:buClr>
              <a:buFont typeface="Wingdings" panose="05000000000000000000" pitchFamily="2" charset="2"/>
              <a:buChar char="Ø"/>
            </a:pPr>
            <a:r>
              <a:rPr lang="en-US" altLang="zh-TW" b="1" dirty="0">
                <a:solidFill>
                  <a:srgbClr val="FFFFFF"/>
                </a:solidFill>
              </a:rPr>
              <a:t> Screenshots </a:t>
            </a:r>
            <a:endParaRPr lang="en-US" altLang="zh-TW" dirty="0">
              <a:solidFill>
                <a:srgbClr val="FFFFFF"/>
              </a:solidFill>
            </a:endParaRPr>
          </a:p>
          <a:p>
            <a:pPr>
              <a:buClr>
                <a:schemeClr val="tx1"/>
              </a:buClr>
              <a:buFont typeface="Wingdings" panose="05000000000000000000" pitchFamily="2" charset="2"/>
              <a:buChar char="Ø"/>
            </a:pPr>
            <a:r>
              <a:rPr lang="en-US" altLang="zh-TW" b="1" dirty="0">
                <a:solidFill>
                  <a:srgbClr val="FFFFFF"/>
                </a:solidFill>
              </a:rPr>
              <a:t> Conclusion</a:t>
            </a:r>
          </a:p>
        </p:txBody>
      </p:sp>
    </p:spTree>
    <p:extLst>
      <p:ext uri="{BB962C8B-B14F-4D97-AF65-F5344CB8AC3E}">
        <p14:creationId xmlns:p14="http://schemas.microsoft.com/office/powerpoint/2010/main" val="1713586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sp>
        <p:nvSpPr>
          <p:cNvPr id="3" name="Content Placeholder 2"/>
          <p:cNvSpPr>
            <a:spLocks noGrp="1"/>
          </p:cNvSpPr>
          <p:nvPr>
            <p:ph idx="1"/>
          </p:nvPr>
        </p:nvSpPr>
        <p:spPr>
          <a:xfrm>
            <a:off x="609600" y="1371600"/>
            <a:ext cx="6347714" cy="3880773"/>
          </a:xfrm>
        </p:spPr>
        <p:txBody>
          <a:bodyPr/>
          <a:lstStyle/>
          <a:p>
            <a:r>
              <a:rPr lang="en-IN" dirty="0"/>
              <a:t>Running of .exe file</a:t>
            </a:r>
            <a:r>
              <a:rPr lang="en-IN" dirty="0">
                <a:sym typeface="Wingdings"/>
              </a:rPr>
              <a:t></a:t>
            </a:r>
            <a:endParaRPr lang="en-US" dirty="0"/>
          </a:p>
          <a:p>
            <a:pPr>
              <a:buNone/>
            </a:pPr>
            <a:r>
              <a:rPr lang="en-IN" dirty="0"/>
              <a:t>     2&gt;</a:t>
            </a:r>
            <a:r>
              <a:rPr lang="en-IN" b="1" u="sng" dirty="0"/>
              <a:t>Seam </a:t>
            </a:r>
            <a:r>
              <a:rPr lang="en-IN" b="1" u="sng" dirty="0" err="1"/>
              <a:t>Carving_GUI</a:t>
            </a:r>
            <a:endParaRPr lang="en-US" dirty="0"/>
          </a:p>
          <a:p>
            <a:endParaRPr lang="en-US" dirty="0"/>
          </a:p>
        </p:txBody>
      </p:sp>
      <p:pic>
        <p:nvPicPr>
          <p:cNvPr id="4" name="Picture 3" descr="Screenshot (6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362200"/>
            <a:ext cx="5257800" cy="335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sp>
        <p:nvSpPr>
          <p:cNvPr id="3" name="Content Placeholder 2"/>
          <p:cNvSpPr>
            <a:spLocks noGrp="1"/>
          </p:cNvSpPr>
          <p:nvPr>
            <p:ph idx="1"/>
          </p:nvPr>
        </p:nvSpPr>
        <p:spPr>
          <a:xfrm>
            <a:off x="609600" y="1371600"/>
            <a:ext cx="6347714" cy="3880773"/>
          </a:xfrm>
        </p:spPr>
        <p:txBody>
          <a:bodyPr/>
          <a:lstStyle/>
          <a:p>
            <a:r>
              <a:rPr lang="en-IN" dirty="0"/>
              <a:t>Running of .exe file</a:t>
            </a:r>
            <a:r>
              <a:rPr lang="en-IN" dirty="0">
                <a:sym typeface="Wingdings"/>
              </a:rPr>
              <a:t></a:t>
            </a:r>
            <a:endParaRPr lang="en-US" dirty="0"/>
          </a:p>
          <a:p>
            <a:pPr>
              <a:buNone/>
            </a:pPr>
            <a:r>
              <a:rPr lang="en-IN" dirty="0"/>
              <a:t>     3&gt;</a:t>
            </a:r>
            <a:r>
              <a:rPr lang="en-IN" b="1" u="sng" dirty="0"/>
              <a:t>Browsing the image to retarget</a:t>
            </a:r>
            <a:endParaRPr lang="en-US" dirty="0"/>
          </a:p>
          <a:p>
            <a:endParaRPr lang="en-US" dirty="0"/>
          </a:p>
        </p:txBody>
      </p:sp>
      <p:pic>
        <p:nvPicPr>
          <p:cNvPr id="4" name="Picture 3" descr="C:\Users\Debopriyo\AppData\Local\Microsoft\Windows\INetCache\Content.Word\Screenshot (6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362200"/>
            <a:ext cx="5257800" cy="335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sp>
        <p:nvSpPr>
          <p:cNvPr id="3" name="Content Placeholder 2"/>
          <p:cNvSpPr>
            <a:spLocks noGrp="1"/>
          </p:cNvSpPr>
          <p:nvPr>
            <p:ph idx="1"/>
          </p:nvPr>
        </p:nvSpPr>
        <p:spPr>
          <a:xfrm>
            <a:off x="609600" y="1371600"/>
            <a:ext cx="6347714" cy="3880773"/>
          </a:xfrm>
        </p:spPr>
        <p:txBody>
          <a:bodyPr/>
          <a:lstStyle/>
          <a:p>
            <a:r>
              <a:rPr lang="en-IN" dirty="0"/>
              <a:t>Running of .exe file</a:t>
            </a:r>
            <a:r>
              <a:rPr lang="en-IN" dirty="0">
                <a:sym typeface="Wingdings"/>
              </a:rPr>
              <a:t></a:t>
            </a:r>
            <a:endParaRPr lang="en-US" dirty="0"/>
          </a:p>
          <a:p>
            <a:pPr>
              <a:buNone/>
            </a:pPr>
            <a:r>
              <a:rPr lang="en-IN" dirty="0"/>
              <a:t>     4&gt;</a:t>
            </a:r>
            <a:r>
              <a:rPr lang="en-IN" b="1" u="sng" dirty="0"/>
              <a:t>Specify the ROI (Region Of Importance)</a:t>
            </a:r>
            <a:endParaRPr lang="en-US" dirty="0"/>
          </a:p>
          <a:p>
            <a:endParaRPr lang="en-US" dirty="0"/>
          </a:p>
        </p:txBody>
      </p:sp>
      <p:pic>
        <p:nvPicPr>
          <p:cNvPr id="4" name="Picture 3" descr="Screenshot (7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667000"/>
            <a:ext cx="4419600" cy="2743200"/>
          </a:xfrm>
          <a:prstGeom prst="rect">
            <a:avLst/>
          </a:prstGeom>
          <a:noFill/>
          <a:ln>
            <a:noFill/>
          </a:ln>
        </p:spPr>
      </p:pic>
      <p:pic>
        <p:nvPicPr>
          <p:cNvPr id="1026" name="Picture 2" descr="C:\Users\ABCD\Downloads\SC\SC\RUnning SC\Screenshot (69).png"/>
          <p:cNvPicPr>
            <a:picLocks noChangeAspect="1" noChangeArrowheads="1"/>
          </p:cNvPicPr>
          <p:nvPr/>
        </p:nvPicPr>
        <p:blipFill>
          <a:blip r:embed="rId3" cstate="print"/>
          <a:srcRect/>
          <a:stretch>
            <a:fillRect/>
          </a:stretch>
        </p:blipFill>
        <p:spPr bwMode="auto">
          <a:xfrm>
            <a:off x="76200" y="2667000"/>
            <a:ext cx="4495800" cy="27432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p>
            <a:r>
              <a:rPr lang="en-US" b="1"/>
              <a:t>Screenshots</a:t>
            </a:r>
            <a:endParaRPr lang="en-US" dirty="0"/>
          </a:p>
        </p:txBody>
      </p:sp>
      <p:sp>
        <p:nvSpPr>
          <p:cNvPr id="3" name="Content Placeholder 2"/>
          <p:cNvSpPr>
            <a:spLocks noGrp="1"/>
          </p:cNvSpPr>
          <p:nvPr>
            <p:ph idx="1"/>
          </p:nvPr>
        </p:nvSpPr>
        <p:spPr>
          <a:xfrm>
            <a:off x="609600" y="1371600"/>
            <a:ext cx="6347714" cy="3880773"/>
          </a:xfrm>
        </p:spPr>
        <p:txBody>
          <a:bodyPr/>
          <a:lstStyle/>
          <a:p>
            <a:r>
              <a:rPr lang="en-IN"/>
              <a:t>Running of .exe file</a:t>
            </a:r>
            <a:r>
              <a:rPr lang="en-IN">
                <a:sym typeface="Wingdings"/>
              </a:rPr>
              <a:t></a:t>
            </a:r>
            <a:endParaRPr lang="en-US"/>
          </a:p>
          <a:p>
            <a:pPr>
              <a:buNone/>
            </a:pPr>
            <a:r>
              <a:rPr lang="en-IN"/>
              <a:t>     5&gt;</a:t>
            </a:r>
            <a:r>
              <a:rPr lang="en-IN" b="1" u="sng"/>
              <a:t>Processing</a:t>
            </a:r>
            <a:endParaRPr lang="en-US"/>
          </a:p>
          <a:p>
            <a:endParaRPr lang="en-US" dirty="0"/>
          </a:p>
        </p:txBody>
      </p:sp>
      <p:pic>
        <p:nvPicPr>
          <p:cNvPr id="4" name="Picture 3" descr="Screenshot (7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362200"/>
            <a:ext cx="5105400" cy="327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p>
            <a:r>
              <a:rPr lang="en-US" b="1"/>
              <a:t>Screenshots</a:t>
            </a:r>
            <a:endParaRPr lang="en-US" dirty="0"/>
          </a:p>
        </p:txBody>
      </p:sp>
      <p:sp>
        <p:nvSpPr>
          <p:cNvPr id="3" name="Content Placeholder 2"/>
          <p:cNvSpPr>
            <a:spLocks noGrp="1"/>
          </p:cNvSpPr>
          <p:nvPr>
            <p:ph idx="1"/>
          </p:nvPr>
        </p:nvSpPr>
        <p:spPr>
          <a:xfrm>
            <a:off x="609600" y="1371600"/>
            <a:ext cx="6347714" cy="3880773"/>
          </a:xfrm>
        </p:spPr>
        <p:txBody>
          <a:bodyPr/>
          <a:lstStyle/>
          <a:p>
            <a:r>
              <a:rPr lang="en-IN"/>
              <a:t>Running of .exe file</a:t>
            </a:r>
            <a:r>
              <a:rPr lang="en-IN">
                <a:sym typeface="Wingdings"/>
              </a:rPr>
              <a:t></a:t>
            </a:r>
            <a:endParaRPr lang="en-US">
              <a:sym typeface="Wingdings"/>
            </a:endParaRPr>
          </a:p>
          <a:p>
            <a:pPr>
              <a:buNone/>
            </a:pPr>
            <a:r>
              <a:rPr lang="en-US">
                <a:sym typeface="Wingdings"/>
              </a:rPr>
              <a:t>    </a:t>
            </a:r>
            <a:r>
              <a:rPr lang="en-IN"/>
              <a:t> 6&gt;</a:t>
            </a:r>
            <a:r>
              <a:rPr lang="en-IN" b="1" u="sng"/>
              <a:t>Result</a:t>
            </a:r>
            <a:endParaRPr lang="en-US" dirty="0"/>
          </a:p>
        </p:txBody>
      </p:sp>
      <p:pic>
        <p:nvPicPr>
          <p:cNvPr id="49154" name="Picture 2" descr="C:\Users\ABCD\Downloads\SC\SC\RUnning SC\Screenshot (73).png"/>
          <p:cNvPicPr>
            <a:picLocks noChangeAspect="1" noChangeArrowheads="1"/>
          </p:cNvPicPr>
          <p:nvPr/>
        </p:nvPicPr>
        <p:blipFill>
          <a:blip r:embed="rId2"/>
          <a:srcRect/>
          <a:stretch>
            <a:fillRect/>
          </a:stretch>
        </p:blipFill>
        <p:spPr bwMode="auto">
          <a:xfrm>
            <a:off x="1219200" y="2438400"/>
            <a:ext cx="5105400" cy="31242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33" name="Straight Connector 32">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08000" y="609600"/>
            <a:ext cx="6447501" cy="1320800"/>
          </a:xfrm>
        </p:spPr>
        <p:txBody>
          <a:bodyPr>
            <a:normAutofit/>
          </a:bodyPr>
          <a:lstStyle/>
          <a:p>
            <a:r>
              <a:rPr lang="en-IN" b="1"/>
              <a:t>CONCLUSION</a:t>
            </a:r>
          </a:p>
        </p:txBody>
      </p:sp>
      <p:sp>
        <p:nvSpPr>
          <p:cNvPr id="25" name="Content Placeholder 2"/>
          <p:cNvSpPr>
            <a:spLocks noGrp="1"/>
          </p:cNvSpPr>
          <p:nvPr>
            <p:ph idx="1"/>
          </p:nvPr>
        </p:nvSpPr>
        <p:spPr>
          <a:xfrm>
            <a:off x="508000" y="2160589"/>
            <a:ext cx="6447501" cy="3880773"/>
          </a:xfrm>
        </p:spPr>
        <p:txBody>
          <a:bodyPr>
            <a:normAutofit/>
          </a:bodyPr>
          <a:lstStyle/>
          <a:p>
            <a:r>
              <a:rPr lang="en-IN"/>
              <a:t>The processing time depends on the size of the image.</a:t>
            </a:r>
          </a:p>
          <a:p>
            <a:r>
              <a:rPr lang="en-IN"/>
              <a:t>Complexity of the retargeting process directly proportional to the size of the image.</a:t>
            </a:r>
          </a:p>
          <a:p>
            <a:r>
              <a:rPr lang="en-IN"/>
              <a:t>Using our implemented .exe file we can select the region of importance(ROI) of the image.</a:t>
            </a:r>
          </a:p>
          <a:p>
            <a:r>
              <a:rPr lang="en-IN"/>
              <a:t>After retargeting we can save the retargeted image.</a:t>
            </a:r>
          </a:p>
        </p:txBody>
      </p:sp>
    </p:spTree>
    <p:extLst>
      <p:ext uri="{BB962C8B-B14F-4D97-AF65-F5344CB8AC3E}">
        <p14:creationId xmlns:p14="http://schemas.microsoft.com/office/powerpoint/2010/main" val="211318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3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24" name="Picture 23" descr="A picture containing photo, nature, showing&#10;&#10;Description generated with high confidence">
            <a:extLst>
              <a:ext uri="{FF2B5EF4-FFF2-40B4-BE49-F238E27FC236}">
                <a16:creationId xmlns:a16="http://schemas.microsoft.com/office/drawing/2014/main" id="{4978A340-CF71-4E80-A04D-DD9945987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914" y="1995420"/>
            <a:ext cx="4816363" cy="3262379"/>
          </a:xfrm>
          <a:prstGeom prst="rect">
            <a:avLst/>
          </a:prstGeom>
        </p:spPr>
      </p:pic>
      <p:sp>
        <p:nvSpPr>
          <p:cNvPr id="2" name="Title 1"/>
          <p:cNvSpPr>
            <a:spLocks noGrp="1"/>
          </p:cNvSpPr>
          <p:nvPr>
            <p:ph type="title"/>
          </p:nvPr>
        </p:nvSpPr>
        <p:spPr>
          <a:xfrm>
            <a:off x="505315" y="643467"/>
            <a:ext cx="3152284" cy="1375608"/>
          </a:xfrm>
        </p:spPr>
        <p:txBody>
          <a:bodyPr anchor="ctr">
            <a:normAutofit/>
          </a:bodyPr>
          <a:lstStyle/>
          <a:p>
            <a:r>
              <a:rPr lang="en-IN" sz="3100" b="1" dirty="0">
                <a:solidFill>
                  <a:schemeClr val="bg1"/>
                </a:solidFill>
              </a:rPr>
              <a:t>INTRODUCTION</a:t>
            </a:r>
            <a:r>
              <a:rPr lang="en-IN" sz="3100" dirty="0">
                <a:solidFill>
                  <a:schemeClr val="bg1"/>
                </a:solidFill>
              </a:rPr>
              <a:t>:</a:t>
            </a:r>
          </a:p>
        </p:txBody>
      </p:sp>
      <p:sp>
        <p:nvSpPr>
          <p:cNvPr id="3" name="Content Placeholder 2"/>
          <p:cNvSpPr>
            <a:spLocks noGrp="1"/>
          </p:cNvSpPr>
          <p:nvPr>
            <p:ph idx="1"/>
          </p:nvPr>
        </p:nvSpPr>
        <p:spPr>
          <a:xfrm>
            <a:off x="505315" y="2160590"/>
            <a:ext cx="2980457" cy="3440110"/>
          </a:xfrm>
        </p:spPr>
        <p:txBody>
          <a:bodyPr>
            <a:normAutofit lnSpcReduction="10000"/>
          </a:bodyPr>
          <a:lstStyle/>
          <a:p>
            <a:r>
              <a:rPr lang="en-IN" dirty="0">
                <a:solidFill>
                  <a:schemeClr val="bg1"/>
                </a:solidFill>
              </a:rPr>
              <a:t>Modern technology delivers us different new display devices to suit our application needs. Common approaches include scaling and cropping, but the two methods create distortion and reduce important information to the contents and thus, deem undesirable.</a:t>
            </a:r>
          </a:p>
        </p:txBody>
      </p:sp>
    </p:spTree>
    <p:extLst>
      <p:ext uri="{BB962C8B-B14F-4D97-AF65-F5344CB8AC3E}">
        <p14:creationId xmlns:p14="http://schemas.microsoft.com/office/powerpoint/2010/main" val="271262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p>
            <a:r>
              <a:rPr lang="en-IN" b="1"/>
              <a:t>PURPOSE OF STUDY</a:t>
            </a:r>
            <a:endParaRPr lang="en-IN" b="1" dirty="0"/>
          </a:p>
        </p:txBody>
      </p:sp>
      <p:sp>
        <p:nvSpPr>
          <p:cNvPr id="3" name="Content Placeholder 2"/>
          <p:cNvSpPr>
            <a:spLocks noGrp="1"/>
          </p:cNvSpPr>
          <p:nvPr>
            <p:ph idx="1"/>
          </p:nvPr>
        </p:nvSpPr>
        <p:spPr>
          <a:xfrm>
            <a:off x="609600" y="1752600"/>
            <a:ext cx="6347714" cy="3880773"/>
          </a:xfrm>
        </p:spPr>
        <p:txBody>
          <a:bodyPr/>
          <a:lstStyle/>
          <a:p>
            <a:r>
              <a:rPr lang="en-IN"/>
              <a:t>When resizing images, you are normally faced with a choice: stretch, scale, or crop. But what if you could alter an image’s proportions in a way that respected its content altering the last noticeable parts of the image rather than cropping from the edges or stretching the whole thing? This is exactly the capacity provided by a technique called </a:t>
            </a:r>
            <a:r>
              <a:rPr lang="en-IN" b="1" u="sng"/>
              <a:t>seam carving</a:t>
            </a:r>
            <a:endParaRPr lang="en-IN"/>
          </a:p>
          <a:p>
            <a:endParaRPr lang="en-IN" dirty="0"/>
          </a:p>
        </p:txBody>
      </p:sp>
      <p:pic>
        <p:nvPicPr>
          <p:cNvPr id="8" name="Picture 7" descr="A tree in front of a body of water&#10;&#10;Description generated with very high confidence">
            <a:extLst>
              <a:ext uri="{FF2B5EF4-FFF2-40B4-BE49-F238E27FC236}">
                <a16:creationId xmlns:a16="http://schemas.microsoft.com/office/drawing/2014/main" id="{22A274DB-56D9-4977-B7EF-ED1EFA3F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86200"/>
            <a:ext cx="7563906" cy="2524477"/>
          </a:xfrm>
          <a:prstGeom prst="rect">
            <a:avLst/>
          </a:prstGeom>
        </p:spPr>
      </p:pic>
    </p:spTree>
    <p:extLst>
      <p:ext uri="{BB962C8B-B14F-4D97-AF65-F5344CB8AC3E}">
        <p14:creationId xmlns:p14="http://schemas.microsoft.com/office/powerpoint/2010/main" val="378213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Retargeting Process</a:t>
            </a:r>
            <a:br>
              <a:rPr lang="en-US" altLang="zh-TW" b="1" dirty="0"/>
            </a:br>
            <a:endParaRPr lang="en-IN" b="1"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7066" b="7066"/>
          <a:stretch/>
        </p:blipFill>
        <p:spPr>
          <a:xfrm>
            <a:off x="374615" y="990600"/>
            <a:ext cx="6553200" cy="5463988"/>
          </a:xfrm>
          <a:prstGeom prst="rect">
            <a:avLst/>
          </a:prstGeom>
        </p:spPr>
      </p:pic>
    </p:spTree>
    <p:extLst>
      <p:ext uri="{BB962C8B-B14F-4D97-AF65-F5344CB8AC3E}">
        <p14:creationId xmlns:p14="http://schemas.microsoft.com/office/powerpoint/2010/main" val="882062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3681413"/>
            <a:ext cx="3572669"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8467"/>
            <a:ext cx="2255512"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3048000"/>
            <a:ext cx="244475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3589867"/>
            <a:ext cx="136287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8467"/>
            <a:ext cx="5332385"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08000" y="609599"/>
            <a:ext cx="2882531" cy="5545667"/>
          </a:xfrm>
        </p:spPr>
        <p:txBody>
          <a:bodyPr anchor="ctr">
            <a:normAutofit/>
          </a:bodyPr>
          <a:lstStyle/>
          <a:p>
            <a:r>
              <a:rPr lang="en-US" b="1">
                <a:solidFill>
                  <a:schemeClr val="tx1">
                    <a:lumMod val="85000"/>
                    <a:lumOff val="15000"/>
                  </a:schemeClr>
                </a:solidFill>
              </a:rPr>
              <a:t>What is a Seam?</a:t>
            </a:r>
          </a:p>
        </p:txBody>
      </p:sp>
      <p:sp>
        <p:nvSpPr>
          <p:cNvPr id="3" name="Content Placeholder 2"/>
          <p:cNvSpPr>
            <a:spLocks noGrp="1"/>
          </p:cNvSpPr>
          <p:nvPr>
            <p:ph idx="1"/>
          </p:nvPr>
        </p:nvSpPr>
        <p:spPr>
          <a:xfrm>
            <a:off x="4587063" y="609600"/>
            <a:ext cx="4133472" cy="5545667"/>
          </a:xfrm>
        </p:spPr>
        <p:txBody>
          <a:bodyPr anchor="ctr">
            <a:normAutofit/>
          </a:bodyPr>
          <a:lstStyle/>
          <a:p>
            <a:r>
              <a:rPr lang="en-US">
                <a:solidFill>
                  <a:srgbClr val="FFFFFF"/>
                </a:solidFill>
              </a:rPr>
              <a:t>A seam is a connected path of low energy pixels crossing the image from top to bottom, or from left to right.</a:t>
            </a:r>
          </a:p>
          <a:p>
            <a:r>
              <a:rPr lang="en-US">
                <a:solidFill>
                  <a:srgbClr val="FFFFFF"/>
                </a:solidFill>
              </a:rPr>
              <a:t>By successively removing or inserting seams we can reduce, as well as enlarge, the size of an image in both directions.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sp>
        <p:nvSpPr>
          <p:cNvPr id="3" name="Content Placeholder 2"/>
          <p:cNvSpPr>
            <a:spLocks noGrp="1"/>
          </p:cNvSpPr>
          <p:nvPr>
            <p:ph idx="1"/>
          </p:nvPr>
        </p:nvSpPr>
        <p:spPr>
          <a:xfrm>
            <a:off x="609599" y="1524000"/>
            <a:ext cx="6347714" cy="4517363"/>
          </a:xfrm>
        </p:spPr>
        <p:txBody>
          <a:bodyPr/>
          <a:lstStyle/>
          <a:p>
            <a:r>
              <a:rPr lang="en-IN" dirty="0"/>
              <a:t>1) Take an image such as</a:t>
            </a:r>
          </a:p>
          <a:p>
            <a:endParaRPr lang="en-US" dirty="0"/>
          </a:p>
          <a:p>
            <a:endParaRPr lang="en-US" dirty="0"/>
          </a:p>
        </p:txBody>
      </p:sp>
      <p:pic>
        <p:nvPicPr>
          <p:cNvPr id="4" name="Picture 3" descr="https://www.pantechsolutions.net/media/wysiwyg/seam-carving.jpg"/>
          <p:cNvPicPr/>
          <p:nvPr/>
        </p:nvPicPr>
        <p:blipFill>
          <a:blip r:embed="rId2" cstate="print"/>
          <a:srcRect/>
          <a:stretch>
            <a:fillRect/>
          </a:stretch>
        </p:blipFill>
        <p:spPr bwMode="auto">
          <a:xfrm>
            <a:off x="1143000" y="2133600"/>
            <a:ext cx="5486400" cy="3356765"/>
          </a:xfrm>
          <a:prstGeom prst="rect">
            <a:avLst/>
          </a:prstGeom>
          <a:noFill/>
          <a:ln w="9525">
            <a:noFill/>
            <a:miter lim="800000"/>
            <a:headEnd/>
            <a:tailEnd/>
          </a:ln>
        </p:spPr>
      </p:pic>
      <p:sp>
        <p:nvSpPr>
          <p:cNvPr id="1027" name="Rectangle 3"/>
          <p:cNvSpPr>
            <a:spLocks noChangeArrowheads="1"/>
          </p:cNvSpPr>
          <p:nvPr/>
        </p:nvSpPr>
        <p:spPr bwMode="auto">
          <a:xfrm>
            <a:off x="1600200" y="5638801"/>
            <a:ext cx="4038600" cy="36933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0000"/>
                </a:solidFill>
                <a:effectLst/>
                <a:latin typeface="Trebuchet MS" pitchFamily="34" charset="0"/>
                <a:ea typeface="Times New Roman" pitchFamily="18" charset="0"/>
                <a:cs typeface="Helvetica" charset="0"/>
              </a:rPr>
              <a:t>Original</a:t>
            </a:r>
            <a:r>
              <a:rPr kumimoji="0" lang="en-US" sz="1200" b="1" i="0" u="none" strike="noStrike" cap="none" normalizeH="0" baseline="0" dirty="0">
                <a:ln>
                  <a:noFill/>
                </a:ln>
                <a:solidFill>
                  <a:srgbClr val="000000"/>
                </a:solidFill>
                <a:effectLst/>
                <a:latin typeface="Bookman Old Style" pitchFamily="18" charset="0"/>
                <a:ea typeface="Times New Roman" pitchFamily="18" charset="0"/>
                <a:cs typeface="Helvetica" charset="0"/>
              </a:rPr>
              <a:t> </a:t>
            </a:r>
            <a:r>
              <a:rPr kumimoji="0" lang="en-US" b="1" i="0" u="none" strike="noStrike" cap="none" normalizeH="0" baseline="0" dirty="0">
                <a:ln>
                  <a:noFill/>
                </a:ln>
                <a:solidFill>
                  <a:srgbClr val="000000"/>
                </a:solidFill>
                <a:effectLst/>
                <a:latin typeface="Trebuchet MS" pitchFamily="34" charset="0"/>
                <a:ea typeface="Times New Roman" pitchFamily="18" charset="0"/>
                <a:cs typeface="Helvetica" charset="0"/>
              </a:rPr>
              <a:t>Image</a:t>
            </a:r>
            <a:endParaRPr kumimoji="0" lang="en-US" b="0" i="0" u="none" strike="noStrike" cap="none" normalizeH="0" baseline="0" dirty="0">
              <a:ln>
                <a:noFill/>
              </a:ln>
              <a:solidFill>
                <a:schemeClr val="tx1"/>
              </a:solidFill>
              <a:effectLst/>
              <a:latin typeface="Trebuchet MS"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sp>
        <p:nvSpPr>
          <p:cNvPr id="3" name="Content Placeholder 2"/>
          <p:cNvSpPr>
            <a:spLocks noGrp="1"/>
          </p:cNvSpPr>
          <p:nvPr>
            <p:ph idx="1"/>
          </p:nvPr>
        </p:nvSpPr>
        <p:spPr>
          <a:xfrm>
            <a:off x="609599" y="1600200"/>
            <a:ext cx="6347714" cy="4441163"/>
          </a:xfrm>
        </p:spPr>
        <p:txBody>
          <a:bodyPr/>
          <a:lstStyle/>
          <a:p>
            <a:r>
              <a:rPr lang="en-US" dirty="0"/>
              <a:t>2) Gradient magnitude  </a:t>
            </a:r>
          </a:p>
        </p:txBody>
      </p:sp>
      <p:pic>
        <p:nvPicPr>
          <p:cNvPr id="4" name="Picture 3" descr="https://www.pantechsolutions.net/media/wysiwyg/seam-carving-matlab.jpg"/>
          <p:cNvPicPr/>
          <p:nvPr/>
        </p:nvPicPr>
        <p:blipFill>
          <a:blip r:embed="rId2" cstate="print"/>
          <a:srcRect/>
          <a:stretch>
            <a:fillRect/>
          </a:stretch>
        </p:blipFill>
        <p:spPr bwMode="auto">
          <a:xfrm>
            <a:off x="990600" y="2133600"/>
            <a:ext cx="5486400" cy="3276600"/>
          </a:xfrm>
          <a:prstGeom prst="rect">
            <a:avLst/>
          </a:prstGeom>
          <a:noFill/>
          <a:ln w="9525">
            <a:noFill/>
            <a:miter lim="800000"/>
            <a:headEnd/>
            <a:tailEnd/>
          </a:ln>
        </p:spPr>
      </p:pic>
      <p:sp>
        <p:nvSpPr>
          <p:cNvPr id="5" name="Rectangle 4"/>
          <p:cNvSpPr/>
          <p:nvPr/>
        </p:nvSpPr>
        <p:spPr>
          <a:xfrm>
            <a:off x="1752600" y="5410200"/>
            <a:ext cx="3926844" cy="369332"/>
          </a:xfrm>
          <a:prstGeom prst="rect">
            <a:avLst/>
          </a:prstGeom>
        </p:spPr>
        <p:txBody>
          <a:bodyPr wrap="none">
            <a:spAutoFit/>
          </a:bodyPr>
          <a:lstStyle/>
          <a:p>
            <a:r>
              <a:rPr lang="en-IN" b="1" dirty="0"/>
              <a:t>Image showing gradient magnitude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Seam Carving – How it works</a:t>
            </a:r>
          </a:p>
        </p:txBody>
      </p:sp>
      <p:sp>
        <p:nvSpPr>
          <p:cNvPr id="3" name="Content Placeholder 2"/>
          <p:cNvSpPr>
            <a:spLocks noGrp="1"/>
          </p:cNvSpPr>
          <p:nvPr>
            <p:ph idx="1"/>
          </p:nvPr>
        </p:nvSpPr>
        <p:spPr>
          <a:xfrm>
            <a:off x="609599" y="1524000"/>
            <a:ext cx="6347714" cy="4517363"/>
          </a:xfrm>
        </p:spPr>
        <p:txBody>
          <a:bodyPr/>
          <a:lstStyle/>
          <a:p>
            <a:r>
              <a:rPr lang="en-IN" dirty="0"/>
              <a:t>3) Dynamic programming </a:t>
            </a:r>
            <a:endParaRPr lang="en-US" dirty="0"/>
          </a:p>
        </p:txBody>
      </p:sp>
      <p:pic>
        <p:nvPicPr>
          <p:cNvPr id="4" name="Picture 3" descr="https://www.pantechsolutions.net/media/wysiwyg/seam-carving-matlab-code.jpg"/>
          <p:cNvPicPr/>
          <p:nvPr/>
        </p:nvPicPr>
        <p:blipFill>
          <a:blip r:embed="rId2" cstate="print"/>
          <a:srcRect/>
          <a:stretch>
            <a:fillRect/>
          </a:stretch>
        </p:blipFill>
        <p:spPr bwMode="auto">
          <a:xfrm>
            <a:off x="1066800" y="2133600"/>
            <a:ext cx="5410200" cy="3352800"/>
          </a:xfrm>
          <a:prstGeom prst="rect">
            <a:avLst/>
          </a:prstGeom>
          <a:noFill/>
          <a:ln w="9525">
            <a:noFill/>
            <a:miter lim="800000"/>
            <a:headEnd/>
            <a:tailEnd/>
          </a:ln>
        </p:spPr>
      </p:pic>
      <p:sp>
        <p:nvSpPr>
          <p:cNvPr id="5" name="Rectangle 4"/>
          <p:cNvSpPr/>
          <p:nvPr/>
        </p:nvSpPr>
        <p:spPr>
          <a:xfrm>
            <a:off x="1066800" y="5562600"/>
            <a:ext cx="5562600" cy="369332"/>
          </a:xfrm>
          <a:prstGeom prst="rect">
            <a:avLst/>
          </a:prstGeom>
        </p:spPr>
        <p:txBody>
          <a:bodyPr wrap="square">
            <a:spAutoFit/>
          </a:bodyPr>
          <a:lstStyle/>
          <a:p>
            <a:r>
              <a:rPr lang="en-IN" b="1" dirty="0"/>
              <a:t>Image showing seams with the energy function</a:t>
            </a:r>
            <a:endParaRPr 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758</TotalTime>
  <Words>682</Words>
  <Application>Microsoft Office PowerPoint</Application>
  <PresentationFormat>On-screen Show (4:3)</PresentationFormat>
  <Paragraphs>88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Bookman Old Style</vt:lpstr>
      <vt:lpstr>Consolas</vt:lpstr>
      <vt:lpstr>Trebuchet MS</vt:lpstr>
      <vt:lpstr>Wingdings</vt:lpstr>
      <vt:lpstr>Wingdings 3</vt:lpstr>
      <vt:lpstr>Facet</vt:lpstr>
      <vt:lpstr>PowerPoint Presentation</vt:lpstr>
      <vt:lpstr>CONTENTS:</vt:lpstr>
      <vt:lpstr>INTRODUCTION:</vt:lpstr>
      <vt:lpstr>PURPOSE OF STUDY</vt:lpstr>
      <vt:lpstr>Retargeting Process </vt:lpstr>
      <vt:lpstr>What is a Seam?</vt:lpstr>
      <vt:lpstr>Seam Carving – How it works</vt:lpstr>
      <vt:lpstr>Seam Carving – How it works</vt:lpstr>
      <vt:lpstr>Seam Carving – How it works</vt:lpstr>
      <vt:lpstr>Seam Carving – How it works</vt:lpstr>
      <vt:lpstr>Seam Carving – How it works</vt:lpstr>
      <vt:lpstr>Seam Carving – How it works</vt:lpstr>
      <vt:lpstr>Energy calculation</vt:lpstr>
      <vt:lpstr>Software &amp; Hardware Requirements </vt:lpstr>
      <vt:lpstr>Implementing System</vt:lpstr>
      <vt:lpstr>Implementing System</vt:lpstr>
      <vt:lpstr>Implementing System</vt:lpstr>
      <vt:lpstr>Implementing System</vt:lpstr>
      <vt:lpstr>Screenshots</vt:lpstr>
      <vt:lpstr>Screenshots</vt:lpstr>
      <vt:lpstr>Screenshots</vt:lpstr>
      <vt:lpstr>Screenshots</vt:lpstr>
      <vt:lpstr>Screenshots</vt:lpstr>
      <vt:lpstr>Screenshots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dc:creator>Samyabrata Mitra</dc:creator>
  <cp:lastModifiedBy>Tanmoy Chakraborty</cp:lastModifiedBy>
  <cp:revision>66</cp:revision>
  <dcterms:created xsi:type="dcterms:W3CDTF">2006-08-16T00:00:00Z</dcterms:created>
  <dcterms:modified xsi:type="dcterms:W3CDTF">2021-01-25T08:54:17Z</dcterms:modified>
</cp:coreProperties>
</file>